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7"/>
  </p:notesMasterIdLst>
  <p:handoutMasterIdLst>
    <p:handoutMasterId r:id="rId8"/>
  </p:handoutMasterIdLst>
  <p:sldIdLst>
    <p:sldId id="265" r:id="rId2"/>
    <p:sldId id="256" r:id="rId3"/>
    <p:sldId id="266" r:id="rId4"/>
    <p:sldId id="267" r:id="rId5"/>
    <p:sldId id="262" r:id="rId6"/>
  </p:sldIdLst>
  <p:sldSz cx="9144000" cy="6858000" type="screen4x3"/>
  <p:notesSz cx="6724650" cy="9774238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9" userDrawn="1">
          <p15:clr>
            <a:srgbClr val="A4A3A4"/>
          </p15:clr>
        </p15:guide>
        <p15:guide id="2" pos="211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EAEAEA"/>
    <a:srgbClr val="CC33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1422" y="-84"/>
      </p:cViewPr>
      <p:guideLst>
        <p:guide orient="horz" pos="3079"/>
        <p:guide pos="211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9079" y="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383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9079" y="928383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97E4C88-5017-4B78-989A-A5FA9AB8F6B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718596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9079" y="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33425"/>
            <a:ext cx="4886325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42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2465" y="4642763"/>
            <a:ext cx="5379720" cy="4398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83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42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9079" y="928383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A9B0BD0-D4B2-4699-929C-C3941F9BDA3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71394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3ABDE94-C954-4FD4-8BA1-D71FA73D7CE4}" type="slidenum">
              <a:rPr lang="hr-HR" altLang="en-US"/>
              <a:pPr eaLnBrk="1" hangingPunct="1">
                <a:spcBef>
                  <a:spcPct val="0"/>
                </a:spcBef>
              </a:pPr>
              <a:t>1</a:t>
            </a:fld>
            <a:endParaRPr lang="hr-HR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sr-Latn-RS" altLang="en-US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543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0A100B-0A20-47F9-976D-BB18D913BBE7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82878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963367-6150-4FFB-A32F-F45DFA056CF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92718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B36085-6E6B-41CA-92C5-3B0FD3E0153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19783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93DDA8-AA67-40F2-978A-129FB3D9DB5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13929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51C637-B37B-46A9-A5A3-428CB0EC33C3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41731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4EF2A-5AFA-4301-B8F9-E8A0483698C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85447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A0F73-5C57-4317-9EE3-EA46B1708A6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20559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E49B24-4729-4070-B746-07AA621006D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38344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755A97-B306-4FB4-B221-D8B8DF63EEC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02070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45729D-C2A5-4312-B847-42273B99D14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58326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0C17E-4212-4A7F-A5C8-413B08E4B96A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29659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CC376A-F809-49A8-B4A9-3154C5AC2D3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28018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4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51800" y="6457950"/>
            <a:ext cx="635000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accent2"/>
                </a:solidFill>
                <a:latin typeface="Book Antiqua" panose="02040602050305030304" pitchFamily="18" charset="0"/>
              </a:defRPr>
            </a:lvl1pPr>
          </a:lstStyle>
          <a:p>
            <a:fld id="{9D8269F9-3A4C-4C46-A2B6-A0AA1450EF4F}" type="slidenum">
              <a:rPr lang="hr-HR" altLang="sr-Latn-RS"/>
              <a:pPr/>
              <a:t>‹#›</a:t>
            </a:fld>
            <a:endParaRPr lang="hr-HR" altLang="sr-Latn-RS"/>
          </a:p>
        </p:txBody>
      </p:sp>
      <p:pic>
        <p:nvPicPr>
          <p:cNvPr id="1027" name="Picture 1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ured@mzos.hr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7C8B681-565B-4287-961E-C5ED3ECD5003}" type="slidenum">
              <a:rPr lang="hr-HR" altLang="en-US">
                <a:solidFill>
                  <a:schemeClr val="accent2"/>
                </a:solidFill>
                <a:latin typeface="Book Antiqua" panose="02040602050305030304" pitchFamily="18" charset="0"/>
              </a:rPr>
              <a:pPr eaLnBrk="1" hangingPunct="1"/>
              <a:t>1</a:t>
            </a:fld>
            <a:endParaRPr lang="hr-HR" altLang="en-US">
              <a:solidFill>
                <a:schemeClr val="accent2"/>
              </a:solidFill>
              <a:latin typeface="Book Antiqua" panose="02040602050305030304" pitchFamily="18" charset="0"/>
            </a:endParaRPr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457200" y="1283677"/>
            <a:ext cx="8340725" cy="365662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hr-HR" altLang="sr-Latn-RS" sz="2000" b="1" dirty="0">
              <a:solidFill>
                <a:srgbClr val="C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hr-HR" altLang="sr-Latn-RS" sz="2800" b="1" dirty="0">
                <a:solidFill>
                  <a:srgbClr val="C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2</a:t>
            </a:r>
            <a:r>
              <a:rPr lang="hr-HR" altLang="sr-Latn-RS" sz="2800" b="1" dirty="0" smtClean="0">
                <a:solidFill>
                  <a:srgbClr val="C00000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.</a:t>
            </a:r>
          </a:p>
          <a:p>
            <a:pPr>
              <a:defRPr/>
            </a:pPr>
            <a:r>
              <a:rPr lang="hr-HR" altLang="sr-Latn-RS" sz="28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Pružanje usluge pomoćnika u nastavi/stručnoga komunikacijskog posrednika učenicima s teškoćama u razvoju</a:t>
            </a:r>
            <a:br>
              <a:rPr lang="hr-HR" altLang="sr-Latn-RS" sz="28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</a:br>
            <a:endParaRPr lang="hr-HR" altLang="sr-Latn-RS" sz="2800" b="1" dirty="0" smtClean="0">
              <a:solidFill>
                <a:srgbClr val="C00000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2000" dirty="0" err="1" smtClean="0">
                <a:cs typeface="Arial" panose="020B0604020202020204" pitchFamily="34" charset="0"/>
              </a:rPr>
              <a:t>Uprava</a:t>
            </a:r>
            <a:r>
              <a:rPr lang="en-US" sz="2000" dirty="0" smtClean="0">
                <a:cs typeface="Arial" panose="020B0604020202020204" pitchFamily="34" charset="0"/>
              </a:rPr>
              <a:t> za </a:t>
            </a:r>
            <a:r>
              <a:rPr lang="en-US" sz="2000" dirty="0" err="1" smtClean="0">
                <a:cs typeface="Arial" panose="020B0604020202020204" pitchFamily="34" charset="0"/>
              </a:rPr>
              <a:t>potporu</a:t>
            </a:r>
            <a:r>
              <a:rPr lang="en-US" sz="2000" dirty="0" smtClean="0">
                <a:cs typeface="Arial" panose="020B0604020202020204" pitchFamily="34" charset="0"/>
              </a:rPr>
              <a:t> i </a:t>
            </a:r>
            <a:r>
              <a:rPr lang="en-US" sz="2000" dirty="0" err="1" smtClean="0">
                <a:cs typeface="Arial" panose="020B0604020202020204" pitchFamily="34" charset="0"/>
              </a:rPr>
              <a:t>unaprjeđenje</a:t>
            </a:r>
            <a:r>
              <a:rPr lang="en-US" sz="2000" dirty="0" smtClean="0"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cs typeface="Arial" panose="020B0604020202020204" pitchFamily="34" charset="0"/>
              </a:rPr>
              <a:t>sustava</a:t>
            </a:r>
            <a:r>
              <a:rPr lang="en-US" sz="2000" dirty="0" smtClean="0"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cs typeface="Arial" panose="020B0604020202020204" pitchFamily="34" charset="0"/>
              </a:rPr>
              <a:t>odgoja</a:t>
            </a:r>
            <a:r>
              <a:rPr lang="en-US" sz="2000" dirty="0" smtClean="0">
                <a:cs typeface="Arial" panose="020B0604020202020204" pitchFamily="34" charset="0"/>
              </a:rPr>
              <a:t> i </a:t>
            </a:r>
            <a:r>
              <a:rPr lang="en-US" sz="2000" dirty="0" err="1" smtClean="0">
                <a:cs typeface="Arial" panose="020B0604020202020204" pitchFamily="34" charset="0"/>
              </a:rPr>
              <a:t>obrazovanja</a:t>
            </a:r>
            <a:endParaRPr lang="hr-HR" sz="2000" dirty="0" smtClean="0">
              <a:cs typeface="Arial" panose="020B0604020202020204" pitchFamily="34" charset="0"/>
            </a:endParaRPr>
          </a:p>
          <a:p>
            <a:pPr>
              <a:defRPr/>
            </a:pPr>
            <a:endParaRPr lang="hr-HR" sz="2000" dirty="0" smtClean="0">
              <a:cs typeface="Arial" panose="020B0604020202020204" pitchFamily="34" charset="0"/>
            </a:endParaRPr>
          </a:p>
          <a:p>
            <a:pPr>
              <a:defRPr/>
            </a:pPr>
            <a:r>
              <a:rPr lang="hr-HR" altLang="sr-Latn-RS" sz="2000" dirty="0" smtClean="0">
                <a:cs typeface="Arial" panose="020B0604020202020204" pitchFamily="34" charset="0"/>
              </a:rPr>
              <a:t>Sektor</a:t>
            </a:r>
            <a:r>
              <a:rPr lang="en-GB" altLang="sr-Latn-RS" sz="2000" dirty="0" smtClean="0">
                <a:cs typeface="Arial" panose="020B0604020202020204" pitchFamily="34" charset="0"/>
              </a:rPr>
              <a:t> za </a:t>
            </a:r>
            <a:r>
              <a:rPr lang="hr-HR" altLang="sr-Latn-RS" sz="2000" dirty="0" smtClean="0">
                <a:cs typeface="Arial" panose="020B0604020202020204" pitchFamily="34" charset="0"/>
              </a:rPr>
              <a:t>darovite i djecu s teškoćama te informacijsku potporu sustavu odgoja i obrazovanja</a:t>
            </a:r>
          </a:p>
          <a:p>
            <a:pPr>
              <a:defRPr/>
            </a:pPr>
            <a:endParaRPr lang="hr-HR" altLang="sr-Latn-RS" sz="2000" dirty="0" smtClean="0">
              <a:cs typeface="Arial" panose="020B0604020202020204" pitchFamily="34" charset="0"/>
            </a:endParaRPr>
          </a:p>
          <a:p>
            <a:pPr>
              <a:defRPr/>
            </a:pPr>
            <a:r>
              <a:rPr lang="hr-HR" altLang="sr-Latn-RS" sz="2000" dirty="0" smtClean="0">
                <a:cs typeface="Arial" panose="020B0604020202020204" pitchFamily="34" charset="0"/>
              </a:rPr>
              <a:t>Služba za standard, darovite i djecu s teškoćama</a:t>
            </a:r>
          </a:p>
          <a:p>
            <a:pPr eaLnBrk="1" hangingPunct="1"/>
            <a:endParaRPr lang="sr-Latn-RS" altLang="en-US" sz="2000" dirty="0" smtClean="0">
              <a:solidFill>
                <a:schemeClr val="accent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0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02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402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402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402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2F955621-ED75-413A-97C3-F3C9E50319C5}" type="slidenum">
              <a:rPr lang="hr-HR" altLang="en-US">
                <a:solidFill>
                  <a:schemeClr val="accent2"/>
                </a:solidFill>
                <a:latin typeface="Book Antiqua" panose="02040602050305030304" pitchFamily="18" charset="0"/>
              </a:rPr>
              <a:pPr eaLnBrk="1" hangingPunct="1"/>
              <a:t>2</a:t>
            </a:fld>
            <a:endParaRPr lang="hr-HR" altLang="en-US">
              <a:solidFill>
                <a:schemeClr val="accent2"/>
              </a:solidFill>
              <a:latin typeface="Book Antiqua" panose="02040602050305030304" pitchFamily="18" charset="0"/>
            </a:endParaRP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94592"/>
            <a:ext cx="8769350" cy="533473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>
              <a:buNone/>
              <a:defRPr/>
            </a:pPr>
            <a:r>
              <a:rPr lang="hr-HR" altLang="sr-Latn-RS" sz="20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Naziv natječaja: </a:t>
            </a:r>
            <a:endParaRPr lang="hr-HR" altLang="sr-Latn-RS" sz="2000" b="1" dirty="0" smtClean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hr-HR" altLang="sr-Latn-RS" sz="20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Javni </a:t>
            </a:r>
            <a:r>
              <a:rPr lang="hr-HR" altLang="sr-Latn-RS" sz="20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poziv za prijavu projekata udruga koje pružaju usluge pomoćnika u nastavi/stručnoga komunikacijskog posrednika učenicima s teškoćama u razvoju za </a:t>
            </a:r>
            <a:r>
              <a:rPr lang="hr-HR" altLang="sr-Latn-RS" sz="20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2021./2022. </a:t>
            </a:r>
            <a:r>
              <a:rPr lang="hr-HR" altLang="sr-Latn-RS" sz="20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šk. g</a:t>
            </a:r>
            <a:r>
              <a:rPr lang="hr-HR" altLang="sr-Latn-RS" sz="20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odinu</a:t>
            </a:r>
          </a:p>
          <a:p>
            <a:pPr marL="0" indent="0">
              <a:buFontTx/>
              <a:buNone/>
              <a:defRPr/>
            </a:pPr>
            <a:endParaRPr lang="hr-HR" altLang="sr-Latn-RS" sz="2000" b="1" u="sng" dirty="0" smtClean="0">
              <a:solidFill>
                <a:srgbClr val="C00000"/>
              </a:solidFill>
              <a:latin typeface="Georgia" panose="02040502050405020303" pitchFamily="18" charset="0"/>
              <a:cs typeface="Tahoma" pitchFamily="34" charset="0"/>
            </a:endParaRPr>
          </a:p>
          <a:p>
            <a:pPr marL="0" indent="0">
              <a:buFontTx/>
              <a:buNone/>
              <a:defRPr/>
            </a:pPr>
            <a:r>
              <a:rPr lang="hr-HR" altLang="sr-Latn-RS" sz="2000" b="1" u="sng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Cilj</a:t>
            </a:r>
            <a:r>
              <a:rPr lang="hr-HR" altLang="sr-Latn-RS" sz="2000" b="1" u="sng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:</a:t>
            </a:r>
            <a:r>
              <a:rPr lang="hr-HR" altLang="sr-Latn-RS" sz="20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 </a:t>
            </a:r>
          </a:p>
          <a:p>
            <a:pPr marL="628633" lvl="1" algn="just">
              <a:buFont typeface="Wingdings" panose="05000000000000000000" pitchFamily="2" charset="2"/>
              <a:buChar char="Ø"/>
              <a:defRPr/>
            </a:pPr>
            <a:r>
              <a:rPr lang="hr-HR" altLang="sr-Latn-RS" sz="20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osigurati usluge pomoćnika u nastavi i stručnoga komunikacijskog posrednika učenicima s teškoćama u razvoju tijekom izvršavanja zadataka koji zahtijevaju komunikacijsku, senzornu i motoričku aktivnost učenika, u kretanju, pri uzimanju hrane i pića, u obavljanju higijenskih potreba tijekom svakodnevnih aktivnosti odgojno-obrazovnog procesa </a:t>
            </a:r>
          </a:p>
          <a:p>
            <a:pPr marL="628633" lvl="1" algn="just">
              <a:buFont typeface="Wingdings" panose="05000000000000000000" pitchFamily="2" charset="2"/>
              <a:buChar char="Ø"/>
              <a:defRPr/>
            </a:pPr>
            <a:r>
              <a:rPr lang="hr-HR" altLang="sr-Latn-RS" sz="2000" b="1" dirty="0">
                <a:solidFill>
                  <a:srgbClr val="002060"/>
                </a:solidFill>
                <a:latin typeface="Georgia" panose="02040502050405020303" pitchFamily="18" charset="0"/>
                <a:cs typeface="Tahoma" pitchFamily="34" charset="0"/>
              </a:rPr>
              <a:t>podržati projekte udruga koje pružaju usluge pomoćnika u nastavi i stručnoga komunikacijskog posrednika učenicima s teškoćama u razvoju</a:t>
            </a:r>
          </a:p>
          <a:p>
            <a:pPr marL="0" indent="0" eaLnBrk="1" hangingPunct="1">
              <a:buNone/>
              <a:defRPr/>
            </a:pPr>
            <a:endParaRPr lang="sr-Latn-RS" sz="2000" dirty="0" smtClean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</a:endParaRP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8045450" y="379413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endParaRPr lang="sr-Latn-RS" altLang="en-US" sz="2000">
              <a:solidFill>
                <a:srgbClr val="EAEAE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2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20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1000"/>
                                        <p:tgtEl>
                                          <p:spTgt spid="20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1000"/>
                                        <p:tgtEl>
                                          <p:spTgt spid="20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altLang="sr-Latn-RS" sz="2000" b="1" u="sng" dirty="0" smtClean="0">
                <a:latin typeface="Georgia" panose="02040502050405020303" pitchFamily="18" charset="0"/>
                <a:cs typeface="Arial" panose="020B0604020202020204" pitchFamily="34" charset="0"/>
              </a:rPr>
              <a:t/>
            </a:r>
            <a:br>
              <a:rPr lang="hr-HR" altLang="sr-Latn-RS" sz="2000" b="1" u="sng" dirty="0" smtClean="0"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hr-HR" altLang="sr-Latn-RS" sz="2000" b="1" u="sng" dirty="0">
                <a:latin typeface="Georgia" panose="02040502050405020303" pitchFamily="18" charset="0"/>
                <a:cs typeface="Arial" panose="020B0604020202020204" pitchFamily="34" charset="0"/>
              </a:rPr>
              <a:t/>
            </a:r>
            <a:br>
              <a:rPr lang="hr-HR" altLang="sr-Latn-RS" sz="2000" b="1" u="sng" dirty="0">
                <a:latin typeface="Georgia" panose="02040502050405020303" pitchFamily="18" charset="0"/>
                <a:cs typeface="Arial" panose="020B0604020202020204" pitchFamily="34" charset="0"/>
              </a:rPr>
            </a:br>
            <a:endParaRPr lang="hr-HR" sz="2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0777"/>
            <a:ext cx="8229600" cy="5688623"/>
          </a:xfrm>
        </p:spPr>
        <p:txBody>
          <a:bodyPr/>
          <a:lstStyle/>
          <a:p>
            <a:pPr marL="0" indent="0">
              <a:buNone/>
            </a:pPr>
            <a:r>
              <a:rPr lang="hr-HR" sz="2000" b="1" u="sng" dirty="0" smtClean="0">
                <a:solidFill>
                  <a:srgbClr val="C00000"/>
                </a:solidFill>
                <a:latin typeface="Georgia" panose="02040502050405020303" pitchFamily="18" charset="0"/>
              </a:rPr>
              <a:t>Rezultati prethodnog  natječaja:</a:t>
            </a:r>
            <a:endParaRPr lang="hr-HR" sz="2000" b="1" u="sng" dirty="0">
              <a:solidFill>
                <a:srgbClr val="C00000"/>
              </a:solidFill>
              <a:latin typeface="Georgia" panose="02040502050405020303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b="1" dirty="0">
                <a:solidFill>
                  <a:schemeClr val="tx2"/>
                </a:solidFill>
                <a:latin typeface="Georgia" panose="02040502050405020303" pitchFamily="18" charset="0"/>
              </a:rPr>
              <a:t>odobrena su sredstva </a:t>
            </a:r>
            <a:r>
              <a:rPr lang="hr-HR" sz="20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za sve pristigle prijave</a:t>
            </a:r>
            <a:r>
              <a:rPr lang="hr-HR" sz="2000" b="1" smtClean="0">
                <a:solidFill>
                  <a:schemeClr val="tx2"/>
                </a:solidFill>
                <a:latin typeface="Georgia" panose="02040502050405020303" pitchFamily="18" charset="0"/>
              </a:rPr>
              <a:t>, odnosno 65 </a:t>
            </a:r>
            <a:r>
              <a:rPr lang="hr-HR" sz="20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prijavljenih </a:t>
            </a:r>
            <a:r>
              <a:rPr lang="hr-HR" sz="2000" b="1" dirty="0">
                <a:solidFill>
                  <a:schemeClr val="tx2"/>
                </a:solidFill>
                <a:latin typeface="Georgia" panose="02040502050405020303" pitchFamily="18" charset="0"/>
              </a:rPr>
              <a:t>projekta udruga na Javnom </a:t>
            </a:r>
            <a:r>
              <a:rPr lang="hr-HR" sz="20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pozivu, </a:t>
            </a:r>
            <a:r>
              <a:rPr lang="hr-HR" sz="2000" b="1" dirty="0">
                <a:solidFill>
                  <a:schemeClr val="tx2"/>
                </a:solidFill>
                <a:latin typeface="Georgia" panose="02040502050405020303" pitchFamily="18" charset="0"/>
              </a:rPr>
              <a:t>a što uključuje </a:t>
            </a:r>
            <a:r>
              <a:rPr lang="hr-HR" sz="20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516 pomoćnika </a:t>
            </a:r>
            <a:r>
              <a:rPr lang="hr-HR" sz="2000" b="1" dirty="0">
                <a:solidFill>
                  <a:schemeClr val="tx2"/>
                </a:solidFill>
                <a:latin typeface="Georgia" panose="02040502050405020303" pitchFamily="18" charset="0"/>
              </a:rPr>
              <a:t>u nastavi/stručno komunikacijskog posrednika za </a:t>
            </a:r>
            <a:r>
              <a:rPr lang="hr-HR" sz="20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595 </a:t>
            </a:r>
            <a:r>
              <a:rPr lang="hr-HR" sz="2000" b="1" dirty="0">
                <a:solidFill>
                  <a:schemeClr val="tx2"/>
                </a:solidFill>
                <a:latin typeface="Georgia" panose="02040502050405020303" pitchFamily="18" charset="0"/>
              </a:rPr>
              <a:t>učenike s teškoćama u razvoju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b="1" dirty="0">
                <a:solidFill>
                  <a:schemeClr val="tx2"/>
                </a:solidFill>
                <a:latin typeface="Georgia" panose="02040502050405020303" pitchFamily="18" charset="0"/>
              </a:rPr>
              <a:t>prihvatljivi prijavitelji: udruge čije je primarno djelovanje usmjereno na područje skrbi o učenicima s teškoćama u razvoju u Republici Hrvatskoj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ukupna </a:t>
            </a:r>
            <a:r>
              <a:rPr lang="hr-HR" sz="2000" b="1" dirty="0">
                <a:solidFill>
                  <a:schemeClr val="tx2"/>
                </a:solidFill>
                <a:latin typeface="Georgia" panose="02040502050405020303" pitchFamily="18" charset="0"/>
              </a:rPr>
              <a:t>vrijednost osiguranih sredstava udrugama za pružanje usluge pomoćnika u nastavi i stručno komunikacijskog posrednika učenicima s teškoćama u razvoju za šk. godinu </a:t>
            </a:r>
            <a:r>
              <a:rPr lang="hr-HR" sz="20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2020./2021. iznosila je  </a:t>
            </a:r>
            <a:r>
              <a:rPr lang="hr-HR" sz="2000" b="1" dirty="0">
                <a:solidFill>
                  <a:schemeClr val="tx2"/>
                </a:solidFill>
                <a:latin typeface="Georgia" panose="02040502050405020303" pitchFamily="18" charset="0"/>
              </a:rPr>
              <a:t>= </a:t>
            </a:r>
            <a:r>
              <a:rPr lang="hr-HR" sz="2000" b="1" dirty="0" smtClean="0">
                <a:solidFill>
                  <a:schemeClr val="tx2"/>
                </a:solidFill>
                <a:latin typeface="Georgia" panose="02040502050405020303" pitchFamily="18" charset="0"/>
              </a:rPr>
              <a:t>24.857.587,09 </a:t>
            </a:r>
            <a:r>
              <a:rPr lang="hr-HR" sz="2000" b="1" dirty="0">
                <a:solidFill>
                  <a:schemeClr val="tx2"/>
                </a:solidFill>
                <a:latin typeface="Georgia" panose="02040502050405020303" pitchFamily="18" charset="0"/>
              </a:rPr>
              <a:t>kn </a:t>
            </a:r>
          </a:p>
          <a:p>
            <a:endParaRPr lang="hr-HR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3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93798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dirty="0" smtClean="0">
                <a:latin typeface="Georgia" panose="02040502050405020303" pitchFamily="18" charset="0"/>
              </a:rPr>
              <a:t/>
            </a:r>
            <a:br>
              <a:rPr lang="hr-HR" sz="3600" dirty="0" smtClean="0">
                <a:latin typeface="Georgia" panose="02040502050405020303" pitchFamily="18" charset="0"/>
              </a:rPr>
            </a:br>
            <a:r>
              <a:rPr lang="hr-HR" sz="3600" dirty="0" smtClean="0">
                <a:latin typeface="Georgia" panose="02040502050405020303" pitchFamily="18" charset="0"/>
              </a:rPr>
              <a:t>Najavljujemo </a:t>
            </a:r>
            <a:r>
              <a:rPr lang="hr-HR" sz="3600" dirty="0">
                <a:latin typeface="Georgia" panose="02040502050405020303" pitchFamily="18" charset="0"/>
              </a:rPr>
              <a:t>uskoro raspisivanje otvorenog javnog poziva: </a:t>
            </a:r>
            <a:endParaRPr lang="hr-H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8076"/>
            <a:ext cx="4000500" cy="3930162"/>
          </a:xfrm>
        </p:spPr>
        <p:txBody>
          <a:bodyPr/>
          <a:lstStyle/>
          <a:p>
            <a:r>
              <a:rPr lang="hr-HR" altLang="sr-Latn-RS" sz="20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Javni poziv za prijavu projekata udruga koje pružaju usluge pomoćnika u nastavi i stručnoga komunikacijskog posrednika učenicima s teškoćama u razvoju za </a:t>
            </a:r>
            <a:r>
              <a:rPr lang="hr-HR" altLang="sr-Latn-RS" sz="2000" b="1" dirty="0" smtClean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2021./2022. </a:t>
            </a:r>
            <a:r>
              <a:rPr lang="hr-HR" altLang="sr-Latn-RS" sz="20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  <a:t>šk. godinu</a:t>
            </a:r>
            <a:br>
              <a:rPr lang="hr-HR" altLang="sr-Latn-RS" sz="2000" b="1" dirty="0">
                <a:solidFill>
                  <a:srgbClr val="C00000"/>
                </a:solidFill>
                <a:latin typeface="Georgia" panose="02040502050405020303" pitchFamily="18" charset="0"/>
                <a:cs typeface="Tahoma" pitchFamily="34" charset="0"/>
              </a:rPr>
            </a:br>
            <a:endParaRPr lang="en-GB" sz="2000" dirty="0">
              <a:latin typeface="Georgia" panose="02040502050405020303" pitchFamily="18" charset="0"/>
            </a:endParaRPr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1C637-B37B-46A9-A5A3-428CB0EC33C3}" type="slidenum">
              <a:rPr lang="hr-HR" altLang="sr-Latn-RS" smtClean="0"/>
              <a:pPr/>
              <a:t>4</a:t>
            </a:fld>
            <a:endParaRPr lang="hr-HR" altLang="sr-Latn-RS"/>
          </a:p>
        </p:txBody>
      </p:sp>
      <p:sp>
        <p:nvSpPr>
          <p:cNvPr id="5" name="TextBox 4"/>
          <p:cNvSpPr txBox="1"/>
          <p:nvPr/>
        </p:nvSpPr>
        <p:spPr>
          <a:xfrm>
            <a:off x="4457700" y="2329962"/>
            <a:ext cx="42291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000" dirty="0">
                <a:latin typeface="Georgia" panose="02040502050405020303" pitchFamily="18" charset="0"/>
              </a:rPr>
              <a:t>Ukupna vrijednost osiguranih sredstva udrugama za Javni poziv </a:t>
            </a:r>
            <a:r>
              <a:rPr lang="hr-HR" altLang="sr-Latn-RS" sz="2000" dirty="0">
                <a:latin typeface="Georgia" panose="02040502050405020303" pitchFamily="18" charset="0"/>
                <a:cs typeface="Tahoma" pitchFamily="34" charset="0"/>
              </a:rPr>
              <a:t>za prijavu projekata udruga koje pružaju usluge pomoćnika u nastavi i stručnoga komunikacijskog posrednika učenicima s teškoćama u razvoju za </a:t>
            </a:r>
            <a:r>
              <a:rPr lang="hr-HR" altLang="sr-Latn-RS" sz="2000" b="1" dirty="0" smtClean="0">
                <a:latin typeface="Georgia" panose="02040502050405020303" pitchFamily="18" charset="0"/>
                <a:cs typeface="Tahoma" pitchFamily="34" charset="0"/>
              </a:rPr>
              <a:t>2021./2022. </a:t>
            </a:r>
            <a:r>
              <a:rPr lang="hr-HR" altLang="sr-Latn-RS" sz="2000" b="1" dirty="0">
                <a:latin typeface="Georgia" panose="02040502050405020303" pitchFamily="18" charset="0"/>
                <a:cs typeface="Tahoma" pitchFamily="34" charset="0"/>
              </a:rPr>
              <a:t>šk. godinu </a:t>
            </a:r>
          </a:p>
          <a:p>
            <a:pPr marL="0" indent="0">
              <a:buNone/>
            </a:pPr>
            <a:r>
              <a:rPr lang="hr-HR" altLang="sr-Latn-RS" sz="2000" b="1" dirty="0">
                <a:latin typeface="Georgia" panose="02040502050405020303" pitchFamily="18" charset="0"/>
                <a:cs typeface="Tahoma" pitchFamily="34" charset="0"/>
              </a:rPr>
              <a:t>              = </a:t>
            </a:r>
            <a:r>
              <a:rPr lang="hr-HR" altLang="sr-Latn-RS" sz="2000" b="1" dirty="0" smtClean="0">
                <a:latin typeface="Georgia" panose="02040502050405020303" pitchFamily="18" charset="0"/>
                <a:cs typeface="Tahoma" pitchFamily="34" charset="0"/>
              </a:rPr>
              <a:t>20.747.143,00 </a:t>
            </a:r>
            <a:r>
              <a:rPr lang="hr-HR" altLang="sr-Latn-RS" sz="2000" b="1" dirty="0">
                <a:latin typeface="Georgia" panose="02040502050405020303" pitchFamily="18" charset="0"/>
                <a:cs typeface="Tahoma" pitchFamily="34" charset="0"/>
              </a:rPr>
              <a:t>kn</a:t>
            </a:r>
            <a:r>
              <a:rPr lang="hr-HR" sz="2000" dirty="0">
                <a:latin typeface="Georgia" panose="02040502050405020303" pitchFamily="18" charset="0"/>
              </a:rPr>
              <a:t>  </a:t>
            </a:r>
            <a:endParaRPr lang="en-GB" sz="2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419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/>
            <a:fld id="{BB08BC48-7D00-43F8-BA6B-487A662159D7}" type="slidenum">
              <a:rPr lang="hr-HR" altLang="en-US">
                <a:solidFill>
                  <a:schemeClr val="accent2"/>
                </a:solidFill>
                <a:latin typeface="Book Antiqua" panose="02040602050305030304" pitchFamily="18" charset="0"/>
              </a:rPr>
              <a:pPr eaLnBrk="1" hangingPunct="1"/>
              <a:t>5</a:t>
            </a:fld>
            <a:endParaRPr lang="hr-HR" altLang="en-US">
              <a:solidFill>
                <a:schemeClr val="accent2"/>
              </a:solidFill>
              <a:latin typeface="Book Antiqua" panose="02040602050305030304" pitchFamily="18" charset="0"/>
            </a:endParaRPr>
          </a:p>
        </p:txBody>
      </p:sp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1254125" y="1268413"/>
            <a:ext cx="59055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</a:pPr>
            <a:r>
              <a:rPr lang="en-US" altLang="en-US" sz="3200" b="1" dirty="0" smtClean="0">
                <a:solidFill>
                  <a:schemeClr val="accent2"/>
                </a:solidFill>
                <a:latin typeface="Arial" panose="020B0604020202020204" pitchFamily="34" charset="0"/>
              </a:rPr>
              <a:t>http</a:t>
            </a:r>
            <a:r>
              <a:rPr lang="hr-HR" altLang="en-US" sz="3200" b="1" dirty="0" smtClean="0">
                <a:solidFill>
                  <a:schemeClr val="accent2"/>
                </a:solidFill>
                <a:latin typeface="Arial" panose="020B0604020202020204" pitchFamily="34" charset="0"/>
              </a:rPr>
              <a:t>s</a:t>
            </a:r>
            <a:r>
              <a:rPr lang="en-US" altLang="en-US" sz="3200" b="1" dirty="0" smtClean="0">
                <a:solidFill>
                  <a:schemeClr val="accent2"/>
                </a:solidFill>
                <a:latin typeface="Arial" panose="020B0604020202020204" pitchFamily="34" charset="0"/>
              </a:rPr>
              <a:t>://</a:t>
            </a:r>
            <a:r>
              <a:rPr lang="hr-HR" altLang="en-US" sz="3200" b="1" dirty="0" err="1" smtClean="0">
                <a:solidFill>
                  <a:schemeClr val="accent2"/>
                </a:solidFill>
                <a:latin typeface="Arial" panose="020B0604020202020204" pitchFamily="34" charset="0"/>
              </a:rPr>
              <a:t>mzo</a:t>
            </a:r>
            <a:r>
              <a:rPr lang="en-US" altLang="en-US" sz="3200" b="1" dirty="0" smtClean="0">
                <a:solidFill>
                  <a:schemeClr val="accent2"/>
                </a:solidFill>
                <a:latin typeface="Arial" panose="020B0604020202020204" pitchFamily="34" charset="0"/>
              </a:rPr>
              <a:t>.</a:t>
            </a:r>
            <a:r>
              <a:rPr lang="hr-HR" altLang="en-US" sz="3200" b="1" dirty="0" err="1" smtClean="0">
                <a:solidFill>
                  <a:schemeClr val="accent2"/>
                </a:solidFill>
                <a:latin typeface="Arial" panose="020B0604020202020204" pitchFamily="34" charset="0"/>
              </a:rPr>
              <a:t>gov</a:t>
            </a:r>
            <a:r>
              <a:rPr lang="hr-HR" altLang="en-US" sz="3200" b="1" dirty="0" smtClean="0">
                <a:solidFill>
                  <a:schemeClr val="accent2"/>
                </a:solidFill>
                <a:latin typeface="Arial" panose="020B0604020202020204" pitchFamily="34" charset="0"/>
              </a:rPr>
              <a:t>.</a:t>
            </a:r>
            <a:r>
              <a:rPr lang="en-US" altLang="en-US" sz="3200" b="1" dirty="0" err="1" smtClean="0">
                <a:solidFill>
                  <a:schemeClr val="accent2"/>
                </a:solidFill>
                <a:latin typeface="Arial" panose="020B0604020202020204" pitchFamily="34" charset="0"/>
              </a:rPr>
              <a:t>hr</a:t>
            </a:r>
            <a:endParaRPr lang="en-US" altLang="en-US" sz="32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19100" y="1989138"/>
            <a:ext cx="7943850" cy="2495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2400" b="1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hr-HR" altLang="en-US" sz="2400" b="1" dirty="0" smtClean="0">
                <a:solidFill>
                  <a:schemeClr val="accent2"/>
                </a:solidFill>
              </a:rPr>
              <a:t>telefon</a:t>
            </a:r>
            <a:r>
              <a:rPr lang="en-US" altLang="en-US" sz="2400" b="1" dirty="0" smtClean="0">
                <a:solidFill>
                  <a:schemeClr val="accent2"/>
                </a:solidFill>
              </a:rPr>
              <a:t>:</a:t>
            </a:r>
            <a:r>
              <a:rPr lang="hr-HR" altLang="en-US" sz="2400" b="1" dirty="0" smtClean="0">
                <a:solidFill>
                  <a:schemeClr val="accent2"/>
                </a:solidFill>
              </a:rPr>
              <a:t>	</a:t>
            </a:r>
            <a:r>
              <a:rPr lang="en-US" altLang="en-US" sz="2400" b="1" dirty="0" smtClean="0">
                <a:solidFill>
                  <a:schemeClr val="accent2"/>
                </a:solidFill>
              </a:rPr>
              <a:t>+385 (1) </a:t>
            </a:r>
            <a:r>
              <a:rPr lang="hr-HR" altLang="en-US" sz="2400" b="1" dirty="0" smtClean="0">
                <a:solidFill>
                  <a:schemeClr val="accent2"/>
                </a:solidFill>
              </a:rPr>
              <a:t>4569 000</a:t>
            </a:r>
          </a:p>
          <a:p>
            <a:pPr eaLnBrk="1" hangingPunct="1"/>
            <a:r>
              <a:rPr lang="en-US" altLang="en-US" sz="2400" b="1" dirty="0" err="1" smtClean="0">
                <a:solidFill>
                  <a:schemeClr val="accent2"/>
                </a:solidFill>
              </a:rPr>
              <a:t>fa</a:t>
            </a:r>
            <a:r>
              <a:rPr lang="hr-HR" altLang="en-US" sz="2400" b="1" dirty="0" smtClean="0">
                <a:solidFill>
                  <a:schemeClr val="accent2"/>
                </a:solidFill>
              </a:rPr>
              <a:t>ks</a:t>
            </a:r>
            <a:r>
              <a:rPr lang="en-US" altLang="en-US" sz="2400" b="1" dirty="0" smtClean="0">
                <a:solidFill>
                  <a:schemeClr val="accent2"/>
                </a:solidFill>
              </a:rPr>
              <a:t>:</a:t>
            </a:r>
            <a:r>
              <a:rPr lang="hr-HR" altLang="en-US" sz="2400" b="1" dirty="0" smtClean="0">
                <a:solidFill>
                  <a:schemeClr val="accent2"/>
                </a:solidFill>
              </a:rPr>
              <a:t>	</a:t>
            </a:r>
            <a:r>
              <a:rPr lang="en-US" altLang="en-US" sz="2400" b="1" dirty="0" smtClean="0">
                <a:solidFill>
                  <a:schemeClr val="accent2"/>
                </a:solidFill>
              </a:rPr>
              <a:t>+385 (1) </a:t>
            </a:r>
            <a:r>
              <a:rPr lang="hr-HR" altLang="en-US" sz="2400" b="1" dirty="0" smtClean="0">
                <a:solidFill>
                  <a:schemeClr val="accent2"/>
                </a:solidFill>
              </a:rPr>
              <a:t>4594 301</a:t>
            </a:r>
            <a:endParaRPr lang="en-US" altLang="en-US" sz="2400" b="1" u="sng" dirty="0" smtClean="0">
              <a:solidFill>
                <a:schemeClr val="accent2"/>
              </a:solidFill>
              <a:hlinkClick r:id="rId2"/>
            </a:endParaRPr>
          </a:p>
          <a:p>
            <a:pPr eaLnBrk="1" hangingPunct="1"/>
            <a:r>
              <a:rPr lang="hr-HR" altLang="en-US" sz="2400" b="1" dirty="0" smtClean="0">
                <a:solidFill>
                  <a:schemeClr val="accent2"/>
                </a:solidFill>
              </a:rPr>
              <a:t>Donje Svetice 38</a:t>
            </a:r>
            <a:r>
              <a:rPr lang="en-US" altLang="en-US" sz="2400" b="1" dirty="0" smtClean="0">
                <a:solidFill>
                  <a:schemeClr val="accent2"/>
                </a:solidFill>
              </a:rPr>
              <a:t>, 10000 Zagreb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645</TotalTime>
  <Words>283</Words>
  <Application>Microsoft Office PowerPoint</Application>
  <PresentationFormat>On-screen Show (4:3)</PresentationFormat>
  <Paragraphs>34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Book Antiqua</vt:lpstr>
      <vt:lpstr>Georgia</vt:lpstr>
      <vt:lpstr>Tahoma</vt:lpstr>
      <vt:lpstr>Wingdings</vt:lpstr>
      <vt:lpstr>Default Design</vt:lpstr>
      <vt:lpstr>PowerPoint Presentation</vt:lpstr>
      <vt:lpstr>PowerPoint Presentation</vt:lpstr>
      <vt:lpstr>  </vt:lpstr>
      <vt:lpstr> Najavljujemo uskoro raspisivanje otvorenog javnog poziva: </vt:lpstr>
      <vt:lpstr>PowerPoint Presentation</vt:lpstr>
    </vt:vector>
  </TitlesOfParts>
  <Company>MZT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azurirano 17-1-2018</dc:creator>
  <cp:lastModifiedBy>uzuvrh</cp:lastModifiedBy>
  <cp:revision>45</cp:revision>
  <cp:lastPrinted>2021-02-26T08:14:05Z</cp:lastPrinted>
  <dcterms:created xsi:type="dcterms:W3CDTF">2004-06-15T07:55:20Z</dcterms:created>
  <dcterms:modified xsi:type="dcterms:W3CDTF">2021-03-08T11:17:06Z</dcterms:modified>
</cp:coreProperties>
</file>